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84" r:id="rId4"/>
    <p:sldId id="278" r:id="rId5"/>
    <p:sldId id="281" r:id="rId6"/>
    <p:sldId id="288" r:id="rId7"/>
    <p:sldId id="287" r:id="rId8"/>
    <p:sldId id="289" r:id="rId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329"/>
    <a:srgbClr val="BDD7EE"/>
    <a:srgbClr val="9DC3E6"/>
    <a:srgbClr val="82A5C3"/>
    <a:srgbClr val="1F4E79"/>
    <a:srgbClr val="2E75B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2" autoAdjust="0"/>
    <p:restoredTop sz="94660"/>
  </p:normalViewPr>
  <p:slideViewPr>
    <p:cSldViewPr snapToGrid="0">
      <p:cViewPr>
        <p:scale>
          <a:sx n="88" d="100"/>
          <a:sy n="88" d="100"/>
        </p:scale>
        <p:origin x="-114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39457173514423E-2"/>
          <c:y val="0.41873830487310915"/>
          <c:w val="0.95311901449903025"/>
          <c:h val="0.44974071576675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млрд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32-442F-8793-F979F6E852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2-442F-8793-F979F6E852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2-442F-8793-F979F6E852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32-442F-8793-F979F6E852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32-442F-8793-F979F6E852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32-442F-8793-F979F6E85214}"/>
              </c:ext>
            </c:extLst>
          </c:dPt>
          <c:dLbls>
            <c:dLbl>
              <c:idx val="0"/>
              <c:layout>
                <c:manualLayout>
                  <c:x val="5.3128119559520253E-5"/>
                  <c:y val="-0.15058179490179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217,1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02294914924478E-3"/>
                  <c:y val="-0.251048923916053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497635890279808E-3"/>
                  <c:y val="-0.168834570133724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2-442F-8793-F979F6E85214}"/>
                </c:ext>
              </c:extLst>
            </c:dLbl>
            <c:dLbl>
              <c:idx val="3"/>
              <c:layout>
                <c:manualLayout>
                  <c:x val="2.2222210008861405E-3"/>
                  <c:y val="-0.257459749363473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028,5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2-442F-8793-F979F6E85214}"/>
                </c:ext>
              </c:extLst>
            </c:dLbl>
            <c:dLbl>
              <c:idx val="4"/>
              <c:layout>
                <c:manualLayout>
                  <c:x val="-1.7623879660778787E-4"/>
                  <c:y val="-0.215710902048113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091,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2-442F-8793-F979F6E85214}"/>
                </c:ext>
              </c:extLst>
            </c:dLbl>
            <c:dLbl>
              <c:idx val="5"/>
              <c:layout>
                <c:manualLayout>
                  <c:x val="8.1480540211327956E-17"/>
                  <c:y val="-0.2927505062149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2-442F-8793-F979F6E85214}"/>
                </c:ext>
              </c:extLst>
            </c:dLbl>
            <c:dLbl>
              <c:idx val="6"/>
              <c:layout>
                <c:manualLayout>
                  <c:x val="0"/>
                  <c:y val="-0.30390350711724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2-442F-8793-F979F6E85214}"/>
                </c:ext>
              </c:extLst>
            </c:dLbl>
            <c:dLbl>
              <c:idx val="7"/>
              <c:layout>
                <c:manualLayout>
                  <c:x val="-1.2078740157480314E-3"/>
                  <c:y val="-0.3104642144675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2-442F-8793-F979F6E8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1217.0999999999999</c:v>
                </c:pt>
                <c:pt idx="1">
                  <c:v>3104.7</c:v>
                </c:pt>
                <c:pt idx="2">
                  <c:v>1735.6</c:v>
                </c:pt>
                <c:pt idx="3">
                  <c:v>3028.5</c:v>
                </c:pt>
                <c:pt idx="4">
                  <c:v>2091.1999999999998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32-442F-8793-F979F6E852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374592"/>
        <c:axId val="139002624"/>
      </c:barChart>
      <c:catAx>
        <c:axId val="1393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9002624"/>
        <c:crosses val="autoZero"/>
        <c:auto val="1"/>
        <c:lblAlgn val="ctr"/>
        <c:lblOffset val="100"/>
        <c:noMultiLvlLbl val="0"/>
      </c:catAx>
      <c:valAx>
        <c:axId val="139002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937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поступления в консолидированный бюджет Республики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Карелия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млн. рублей*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75136587363846"/>
          <c:y val="1.171672516332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992738989154453E-2"/>
          <c:y val="0.386654686777474"/>
          <c:w val="0.94846566847168956"/>
          <c:h val="0.50082179117937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млрд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32-442F-8793-F979F6E852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2-442F-8793-F979F6E852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2-442F-8793-F979F6E852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32-442F-8793-F979F6E852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32-442F-8793-F979F6E852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32-442F-8793-F979F6E85214}"/>
              </c:ext>
            </c:extLst>
          </c:dPt>
          <c:dLbls>
            <c:dLbl>
              <c:idx val="0"/>
              <c:layout>
                <c:manualLayout>
                  <c:x val="2.8987828667709572E-4"/>
                  <c:y val="-0.130300064102310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2-442F-8793-F979F6E85214}"/>
                </c:ext>
              </c:extLst>
            </c:dLbl>
            <c:dLbl>
              <c:idx val="1"/>
              <c:layout>
                <c:manualLayout>
                  <c:x val="2.8987828667709572E-4"/>
                  <c:y val="-0.185175302012891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32-442F-8793-F979F6E85214}"/>
                </c:ext>
              </c:extLst>
            </c:dLbl>
            <c:dLbl>
              <c:idx val="2"/>
              <c:layout>
                <c:manualLayout>
                  <c:x val="-6.1612681633213548E-3"/>
                  <c:y val="-0.225238751429441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2-442F-8793-F979F6E85214}"/>
                </c:ext>
              </c:extLst>
            </c:dLbl>
            <c:dLbl>
              <c:idx val="3"/>
              <c:layout>
                <c:manualLayout>
                  <c:x val="2.2221744359522222E-3"/>
                  <c:y val="-0.191338472069990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2-442F-8793-F979F6E85214}"/>
                </c:ext>
              </c:extLst>
            </c:dLbl>
            <c:dLbl>
              <c:idx val="4"/>
              <c:layout>
                <c:manualLayout>
                  <c:x val="2.1503821499994835E-3"/>
                  <c:y val="-0.288178465580620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2-442F-8793-F979F6E85214}"/>
                </c:ext>
              </c:extLst>
            </c:dLbl>
            <c:dLbl>
              <c:idx val="5"/>
              <c:layout>
                <c:manualLayout>
                  <c:x val="8.1480540211327956E-17"/>
                  <c:y val="-0.2927505062149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2-442F-8793-F979F6E85214}"/>
                </c:ext>
              </c:extLst>
            </c:dLbl>
            <c:dLbl>
              <c:idx val="6"/>
              <c:layout>
                <c:manualLayout>
                  <c:x val="0"/>
                  <c:y val="-0.30390350711724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2-442F-8793-F979F6E85214}"/>
                </c:ext>
              </c:extLst>
            </c:dLbl>
            <c:dLbl>
              <c:idx val="7"/>
              <c:layout>
                <c:manualLayout>
                  <c:x val="-1.2078740157480314E-3"/>
                  <c:y val="-0.3104642144675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2-442F-8793-F979F6E8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36</c:v>
                </c:pt>
                <c:pt idx="1">
                  <c:v>59.1</c:v>
                </c:pt>
                <c:pt idx="2">
                  <c:v>76.3</c:v>
                </c:pt>
                <c:pt idx="3">
                  <c:v>65.3</c:v>
                </c:pt>
                <c:pt idx="4" formatCode="0.0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32-442F-8793-F979F6E852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798208"/>
        <c:axId val="138803072"/>
      </c:barChart>
      <c:catAx>
        <c:axId val="1387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803072"/>
        <c:crosses val="autoZero"/>
        <c:auto val="1"/>
        <c:lblAlgn val="ctr"/>
        <c:lblOffset val="100"/>
        <c:noMultiLvlLbl val="0"/>
      </c:catAx>
      <c:valAx>
        <c:axId val="1388030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3879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поступления в консолидированный бюджет Республики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Карелия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млн. рублей*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75136587363846"/>
          <c:y val="1.171672516332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992738989154453E-2"/>
          <c:y val="0.386654686777474"/>
          <c:w val="0.94846566847168956"/>
          <c:h val="0.50082179117937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млрд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32-442F-8793-F979F6E852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2-442F-8793-F979F6E852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2-442F-8793-F979F6E852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32-442F-8793-F979F6E852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32-442F-8793-F979F6E852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32-442F-8793-F979F6E85214}"/>
              </c:ext>
            </c:extLst>
          </c:dPt>
          <c:dLbls>
            <c:dLbl>
              <c:idx val="0"/>
              <c:layout>
                <c:manualLayout>
                  <c:x val="2.8987828667709572E-4"/>
                  <c:y val="-0.102032725812259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2-442F-8793-F979F6E85214}"/>
                </c:ext>
              </c:extLst>
            </c:dLbl>
            <c:dLbl>
              <c:idx val="1"/>
              <c:layout>
                <c:manualLayout>
                  <c:x val="2.8987828667709572E-4"/>
                  <c:y val="-0.11921817933610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179,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612681633213548E-3"/>
                  <c:y val="-0.143577551924849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034,5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2-442F-8793-F979F6E85214}"/>
                </c:ext>
              </c:extLst>
            </c:dLbl>
            <c:dLbl>
              <c:idx val="3"/>
              <c:layout>
                <c:manualLayout>
                  <c:x val="2.2221744359522222E-3"/>
                  <c:y val="-0.1913384720699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2-442F-8793-F979F6E85214}"/>
                </c:ext>
              </c:extLst>
            </c:dLbl>
            <c:dLbl>
              <c:idx val="4"/>
              <c:layout>
                <c:manualLayout>
                  <c:x val="2.1503821499994835E-3"/>
                  <c:y val="-0.288178465580620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188,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80540211327956E-17"/>
                  <c:y val="-0.2927505062149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2-442F-8793-F979F6E85214}"/>
                </c:ext>
              </c:extLst>
            </c:dLbl>
            <c:dLbl>
              <c:idx val="6"/>
              <c:layout>
                <c:manualLayout>
                  <c:x val="0"/>
                  <c:y val="-0.30390350711724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2-442F-8793-F979F6E85214}"/>
                </c:ext>
              </c:extLst>
            </c:dLbl>
            <c:dLbl>
              <c:idx val="7"/>
              <c:layout>
                <c:manualLayout>
                  <c:x val="-1.2078740157480314E-3"/>
                  <c:y val="-0.3104642144675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2-442F-8793-F979F6E8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1084.8</c:v>
                </c:pt>
                <c:pt idx="1">
                  <c:v>1179.0999999999999</c:v>
                </c:pt>
                <c:pt idx="2">
                  <c:v>2034.5</c:v>
                </c:pt>
                <c:pt idx="3">
                  <c:v>3045.5</c:v>
                </c:pt>
                <c:pt idx="4" formatCode="0.0">
                  <c:v>5188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32-442F-8793-F979F6E852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979200"/>
        <c:axId val="138992256"/>
      </c:barChart>
      <c:catAx>
        <c:axId val="1389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8992256"/>
        <c:crosses val="autoZero"/>
        <c:auto val="1"/>
        <c:lblAlgn val="ctr"/>
        <c:lblOffset val="100"/>
        <c:noMultiLvlLbl val="0"/>
      </c:catAx>
      <c:valAx>
        <c:axId val="1389922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3897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поступления в консолидированный бюджет Республики</a:t>
            </a:r>
            <a:r>
              <a:rPr lang="ru-RU" sz="2000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Карелия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млн. рублей*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045060157363951"/>
          <c:y val="4.49799239458549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992738989154453E-2"/>
          <c:y val="0.38384344153085809"/>
          <c:w val="0.94631527574426555"/>
          <c:h val="0.50363303642599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млрд рублей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932-442F-8793-F979F6E852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2-442F-8793-F979F6E852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2-442F-8793-F979F6E852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32-442F-8793-F979F6E852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32-442F-8793-F979F6E852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32-442F-8793-F979F6E85214}"/>
              </c:ext>
            </c:extLst>
          </c:dPt>
          <c:dLbls>
            <c:dLbl>
              <c:idx val="0"/>
              <c:layout>
                <c:manualLayout>
                  <c:x val="2.4402604366765891E-3"/>
                  <c:y val="-0.106317089427039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2-442F-8793-F979F6E85214}"/>
                </c:ext>
              </c:extLst>
            </c:dLbl>
            <c:dLbl>
              <c:idx val="1"/>
              <c:layout>
                <c:manualLayout>
                  <c:x val="2.8987828667709572E-4"/>
                  <c:y val="-0.279399703955953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802,9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32-442F-8793-F979F6E85214}"/>
                </c:ext>
              </c:extLst>
            </c:dLbl>
            <c:dLbl>
              <c:idx val="2"/>
              <c:layout>
                <c:manualLayout>
                  <c:x val="2.8987828667709572E-4"/>
                  <c:y val="-0.13760558494819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2-442F-8793-F979F6E85214}"/>
                </c:ext>
              </c:extLst>
            </c:dLbl>
            <c:dLbl>
              <c:idx val="3"/>
              <c:layout>
                <c:manualLayout>
                  <c:x val="-2.2077958091469615E-3"/>
                  <c:y val="-0.236230017904388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2-442F-8793-F979F6E85214}"/>
                </c:ext>
              </c:extLst>
            </c:dLbl>
            <c:dLbl>
              <c:idx val="4"/>
              <c:layout>
                <c:manualLayout>
                  <c:x val="2.1504164884099874E-3"/>
                  <c:y val="-0.187508031694676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2-442F-8793-F979F6E85214}"/>
                </c:ext>
              </c:extLst>
            </c:dLbl>
            <c:dLbl>
              <c:idx val="5"/>
              <c:layout>
                <c:manualLayout>
                  <c:x val="8.1480540211327956E-17"/>
                  <c:y val="-0.2927505062149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2-442F-8793-F979F6E85214}"/>
                </c:ext>
              </c:extLst>
            </c:dLbl>
            <c:dLbl>
              <c:idx val="6"/>
              <c:layout>
                <c:manualLayout>
                  <c:x val="0"/>
                  <c:y val="-0.30390350711724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2-442F-8793-F979F6E85214}"/>
                </c:ext>
              </c:extLst>
            </c:dLbl>
            <c:dLbl>
              <c:idx val="7"/>
              <c:layout>
                <c:manualLayout>
                  <c:x val="-1.2078740157480314E-3"/>
                  <c:y val="-0.3104642144675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2-442F-8793-F979F6E8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452.3</c:v>
                </c:pt>
                <c:pt idx="1">
                  <c:v>1802.9</c:v>
                </c:pt>
                <c:pt idx="2">
                  <c:v>724.3</c:v>
                </c:pt>
                <c:pt idx="3">
                  <c:v>1397.7</c:v>
                </c:pt>
                <c:pt idx="4">
                  <c:v>1141.4000000000001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32-442F-8793-F979F6E852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228288"/>
        <c:axId val="139233152"/>
      </c:barChart>
      <c:catAx>
        <c:axId val="1392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39233152"/>
        <c:crosses val="autoZero"/>
        <c:auto val="1"/>
        <c:lblAlgn val="ctr"/>
        <c:lblOffset val="100"/>
        <c:noMultiLvlLbl val="0"/>
      </c:catAx>
      <c:valAx>
        <c:axId val="139233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922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0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3B-F30F-47E6-9CEC-F3317959447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436"/>
            <a:ext cx="4302625" cy="340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6436"/>
            <a:ext cx="4302625" cy="3401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6465-E182-43E9-8771-4C9388608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6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943F2-284F-441C-9A5C-61000E1FEB9C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FDF31-E144-43DE-BBC1-DBACD5163A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1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3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35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3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1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5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7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D8A-D1EA-499A-BE0F-2A516119EADF}" type="datetimeFigureOut">
              <a:rPr lang="ru-RU" smtClean="0"/>
              <a:pPr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1A1C-1ABF-450F-82FB-1E4754837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D8A-D1EA-499A-BE0F-2A516119E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1A1C-1ABF-450F-82FB-1E4754837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1699B-B51A-424C-8402-95FBA2A3B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28C90-DC89-4236-A8EC-D3ACE00FD41E}"/>
              </a:ext>
            </a:extLst>
          </p:cNvPr>
          <p:cNvSpPr txBox="1"/>
          <p:nvPr/>
        </p:nvSpPr>
        <p:spPr>
          <a:xfrm>
            <a:off x="1320798" y="2601019"/>
            <a:ext cx="103486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Бюджетная эффективность мер государственного стимулирования инвестиционной деятельности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A8B8A3CD-9083-44E5-8B1A-E88A8452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5162513"/>
            <a:ext cx="7434580" cy="839713"/>
          </a:xfrm>
        </p:spPr>
        <p:txBody>
          <a:bodyPr>
            <a:no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Ломако Александр Владимирович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latin typeface="Century Gothic" panose="020B0502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и.о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Министра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кономического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развития               Республики Карелия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4CD363-FD02-423D-9AA0-23102DC8957B}"/>
              </a:ext>
            </a:extLst>
          </p:cNvPr>
          <p:cNvSpPr txBox="1"/>
          <p:nvPr/>
        </p:nvSpPr>
        <p:spPr>
          <a:xfrm>
            <a:off x="1208998" y="589464"/>
            <a:ext cx="98552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F93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Министерство экономического развития</a:t>
            </a:r>
          </a:p>
          <a:p>
            <a:r>
              <a:rPr lang="ru-RU" sz="2800" b="1" dirty="0">
                <a:solidFill>
                  <a:srgbClr val="CF9329"/>
                </a:solidFill>
                <a:latin typeface="Century Gothic" panose="020B0502020202020204" pitchFamily="34" charset="0"/>
              </a:rPr>
              <a:t>Республики Карелия</a:t>
            </a:r>
            <a:endParaRPr lang="ru-RU" sz="2800" dirty="0">
              <a:solidFill>
                <a:srgbClr val="CF932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5143" y="239486"/>
            <a:ext cx="11329028" cy="142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Предоставление субсидий из бюджета Республики Карелия на частичное возмещение затрат, связанных с реализацией инвестиционного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проект, в соответствии с Законом Республики Карелия от 5 марта 2013 года №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1687-ЗРК</a:t>
            </a:r>
            <a:endParaRPr lang="ru-RU" sz="2400" b="1" dirty="0">
              <a:solidFill>
                <a:srgbClr val="00B0F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89676"/>
              </p:ext>
            </p:extLst>
          </p:nvPr>
        </p:nvGraphicFramePr>
        <p:xfrm>
          <a:off x="275143" y="1872817"/>
          <a:ext cx="7072714" cy="476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565"/>
                <a:gridCol w="1262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4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2021 год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5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Возмещение части затрат организаций по уплате процентов по кредитам, полученным для финансирования инвестиционных проектов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7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40,4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41,8               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2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Возмещение части затрат на приобретение техники и оборудования </a:t>
                      </a: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556,9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51,0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205,6             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рублей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8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Возмещение части затрат на строительство (реконструкцию) и (или) приобретение для собственных нужд зданий, строений, сооружений, объектов незавершенного строительства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инвестор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 инвестора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инвесторов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инвесторов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811850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99             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138,3             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340,2             млн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рублей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19997" y="3733563"/>
            <a:ext cx="4343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entury Gothic" pitchFamily="34" charset="0"/>
              </a:rPr>
              <a:t>1 508,2 </a:t>
            </a:r>
            <a:r>
              <a:rPr lang="ru-RU" sz="2400" b="1" dirty="0">
                <a:solidFill>
                  <a:srgbClr val="00B0F0"/>
                </a:solidFill>
                <a:latin typeface="Century Gothic" pitchFamily="34" charset="0"/>
              </a:rPr>
              <a:t>млн. руб</a:t>
            </a:r>
            <a:r>
              <a:rPr lang="ru-RU" sz="24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  <a:endParaRPr lang="ru-RU" sz="2400" b="1" dirty="0" smtClean="0"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latin typeface="Century Gothic" pitchFamily="34" charset="0"/>
              </a:rPr>
              <a:t>общая сумма предоставленной поддержки за 2021 – 2024 гг.</a:t>
            </a:r>
            <a:endParaRPr lang="ru-RU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9996" y="3333453"/>
            <a:ext cx="4343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F0"/>
                </a:solidFill>
                <a:latin typeface="Century Gothic" pitchFamily="34" charset="0"/>
              </a:rPr>
              <a:t>46</a:t>
            </a:r>
            <a:r>
              <a:rPr lang="ru-RU" sz="2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инвестиционных проектов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1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0" y="5522521"/>
            <a:ext cx="5733773" cy="126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142" y="5554576"/>
            <a:ext cx="5733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buClr>
                <a:srgbClr val="E7E6E6">
                  <a:lumMod val="50000"/>
                </a:srgbClr>
              </a:buClr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за 2021 - 2024 гг.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960,1 млн. руб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том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числе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в сравнении с базовым 2020 г.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5 091,6 млн. руб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51" y="3706369"/>
            <a:ext cx="5179832" cy="237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42852" y="5147115"/>
            <a:ext cx="517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 </a:t>
            </a:r>
            <a:r>
              <a:rPr lang="ru-RU" sz="16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каждый рубль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государственной поддержки вернулось в бюджет Республики Карелия в виде уплаченных дополнительных налогов</a:t>
            </a: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807" y="3733340"/>
            <a:ext cx="480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Налоги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36559" y="3918006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</a:pPr>
            <a:r>
              <a:rPr lang="en-US" sz="6000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&gt;</a:t>
            </a:r>
            <a:r>
              <a:rPr lang="ru-RU" sz="6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62887" y="4745956"/>
            <a:ext cx="112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39" y="2102157"/>
            <a:ext cx="6161181" cy="14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0070" y="2128571"/>
            <a:ext cx="6161181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46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инвестиционных проектов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Фактические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инвестиции –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7,6 млрд.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Созданные рабочие места –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1 366 ед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8037"/>
              </p:ext>
            </p:extLst>
          </p:nvPr>
        </p:nvGraphicFramePr>
        <p:xfrm>
          <a:off x="366851" y="1822280"/>
          <a:ext cx="5458503" cy="340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5141" y="206829"/>
            <a:ext cx="11644716" cy="1465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Бюджетный эффект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Предоставление субсидий на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частичное возмещение затрат, связанных с реализацией инвестиционного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проекта,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в соответствии с Законом Республики Карелия от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5 марта 2013 года № 1687-ЗРК</a:t>
            </a:r>
            <a:endParaRPr lang="ru-RU" sz="2400" b="1" dirty="0">
              <a:solidFill>
                <a:srgbClr val="00B0F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480" y="5087066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(</a:t>
            </a:r>
            <a:r>
              <a:rPr lang="ru-RU" sz="1400" dirty="0" smtClean="0">
                <a:latin typeface="Century Gothic" panose="020B0502020202020204" pitchFamily="34" charset="0"/>
              </a:rPr>
              <a:t>базовый)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142" y="1802664"/>
            <a:ext cx="5550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поступления в консолидированный бюджет Республики Карелия 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19160" y="3224579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(по состоянию на 31.12.2024 г.)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025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82" y="4700268"/>
            <a:ext cx="5015317" cy="13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5141" y="294950"/>
            <a:ext cx="11089539" cy="956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Бюджетный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эффект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Развитие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территорий опережающего развития (ТОР)</a:t>
            </a: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15579"/>
              </p:ext>
            </p:extLst>
          </p:nvPr>
        </p:nvGraphicFramePr>
        <p:xfrm>
          <a:off x="381063" y="1792036"/>
          <a:ext cx="5905927" cy="40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82" y="1679988"/>
            <a:ext cx="5015317" cy="28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20802" y="1791421"/>
            <a:ext cx="52031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образования</a:t>
            </a:r>
            <a:endParaRPr lang="ru-RU" sz="20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17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резидентов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Фактические инвестиции –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6,3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Созданные рабочие места –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</a:t>
            </a:r>
            <a:r>
              <a:rPr lang="en-US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750 ед.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1225" y="4772080"/>
            <a:ext cx="4569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340,7 млн.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chemeClr val="bg2">
                  <a:lumMod val="50000"/>
                </a:schemeClr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за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2020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2024 гг.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6325891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*в отношении юридических лиц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6989" y="4172714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(по состоянию на 31.12.2024 г.)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86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50670"/>
              </p:ext>
            </p:extLst>
          </p:nvPr>
        </p:nvGraphicFramePr>
        <p:xfrm>
          <a:off x="5819910" y="1777959"/>
          <a:ext cx="5905927" cy="40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8" y="4791006"/>
            <a:ext cx="5015317" cy="13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5141" y="294950"/>
            <a:ext cx="11089539" cy="109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Бюджетный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эффект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Развитие территорий, включенных в Арктическую зону 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Российской Федерации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8" y="1759842"/>
            <a:ext cx="5015317" cy="28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4288" y="1871274"/>
            <a:ext cx="48098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образований</a:t>
            </a:r>
            <a:endParaRPr lang="ru-RU" sz="2000" b="1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73</a:t>
            </a: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резидента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Фактические инвестиции –             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19,1 млрд. руб.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Созданные рабочие места –               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 1,1 тыс.</a:t>
            </a: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ед.</a:t>
            </a:r>
            <a:endParaRPr lang="ru-RU" sz="2000" b="1" dirty="0">
              <a:solidFill>
                <a:srgbClr val="00B0F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4711" y="4862818"/>
            <a:ext cx="4569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7E6E6">
                  <a:lumMod val="50000"/>
                </a:srgbClr>
              </a:buClr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12 532,1 млн. руб.</a:t>
            </a:r>
          </a:p>
          <a:p>
            <a:pPr algn="ctr">
              <a:buClr>
                <a:srgbClr val="E7E6E6">
                  <a:lumMod val="50000"/>
                </a:srgbClr>
              </a:buClr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за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2020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2024 гг. 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4514" y="6325890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*в отношении юридических лиц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246" y="4271929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(по состоянию на 31.12.2024 г.)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31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3004810"/>
            <a:ext cx="5105399" cy="58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48003" y="3098669"/>
            <a:ext cx="4875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E7E6E6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81</a:t>
            </a: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инвестиционный проект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81329"/>
              </p:ext>
            </p:extLst>
          </p:nvPr>
        </p:nvGraphicFramePr>
        <p:xfrm>
          <a:off x="275141" y="2285999"/>
          <a:ext cx="5722887" cy="394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5140" y="261255"/>
            <a:ext cx="11067773" cy="183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Бюджетный эффект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Инвестиционные проекты для реализации которых юридическим лицам предоставлены </a:t>
            </a:r>
            <a:r>
              <a:rPr lang="ru-RU" sz="240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емельные участки в аренду без проведения торгов в соответствии с Законом Республики Карелия от 16 июля 2015 года № 1921-ЗРК</a:t>
            </a:r>
            <a:endParaRPr lang="ru-RU" sz="2400" b="1" dirty="0">
              <a:solidFill>
                <a:srgbClr val="00B0F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3777343"/>
            <a:ext cx="5105399" cy="13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43657" y="3849155"/>
            <a:ext cx="465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7E6E6">
                  <a:lumMod val="50000"/>
                </a:srgbClr>
              </a:buClr>
            </a:pP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5 518,6 млн. руб.</a:t>
            </a:r>
          </a:p>
          <a:p>
            <a:pPr algn="ctr">
              <a:buClr>
                <a:srgbClr val="E7E6E6">
                  <a:lumMod val="50000"/>
                </a:srgbClr>
              </a:buClr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за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2020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2024 гг. 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325891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*в отношении юридических лиц</a:t>
            </a:r>
            <a:endParaRPr lang="ru-RU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941699B-B51A-424C-8402-95FBA2A3B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C28C90-DC89-4236-A8EC-D3ACE00FD41E}"/>
              </a:ext>
            </a:extLst>
          </p:cNvPr>
          <p:cNvSpPr txBox="1"/>
          <p:nvPr/>
        </p:nvSpPr>
        <p:spPr>
          <a:xfrm>
            <a:off x="1320799" y="4105831"/>
            <a:ext cx="100112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Бюджетная эффективность мер государственного стимулирования инвестиционной деятельности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A8B8A3CD-9083-44E5-8B1A-E88A8452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799" y="5826578"/>
            <a:ext cx="8099425" cy="772263"/>
          </a:xfrm>
        </p:spPr>
        <p:txBody>
          <a:bodyPr>
            <a:no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Ломако Александр Владимирович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и.о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Министра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кономического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развития Республики Карелия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4CD363-FD02-423D-9AA0-23102DC8957B}"/>
              </a:ext>
            </a:extLst>
          </p:cNvPr>
          <p:cNvSpPr txBox="1"/>
          <p:nvPr/>
        </p:nvSpPr>
        <p:spPr>
          <a:xfrm>
            <a:off x="1435099" y="618581"/>
            <a:ext cx="955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F9329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Министерство экономического развития</a:t>
            </a:r>
          </a:p>
          <a:p>
            <a:r>
              <a:rPr lang="ru-RU" sz="2800" b="1" dirty="0">
                <a:solidFill>
                  <a:srgbClr val="CF9329"/>
                </a:solidFill>
                <a:latin typeface="Century Gothic" panose="020B0502020202020204" pitchFamily="34" charset="0"/>
              </a:rPr>
              <a:t>Республики Карелия</a:t>
            </a:r>
            <a:endParaRPr lang="ru-RU" sz="2800" dirty="0">
              <a:solidFill>
                <a:srgbClr val="CF932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B1FA64E-F08B-4039-AFD7-4E9D1FF9A84D}"/>
              </a:ext>
            </a:extLst>
          </p:cNvPr>
          <p:cNvCxnSpPr>
            <a:cxnSpLocks/>
          </p:cNvCxnSpPr>
          <p:nvPr/>
        </p:nvCxnSpPr>
        <p:spPr>
          <a:xfrm>
            <a:off x="1435099" y="3771900"/>
            <a:ext cx="917575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81A2B9-A037-4732-822E-90BDF54B06CC}"/>
              </a:ext>
            </a:extLst>
          </p:cNvPr>
          <p:cNvSpPr txBox="1"/>
          <p:nvPr/>
        </p:nvSpPr>
        <p:spPr>
          <a:xfrm>
            <a:off x="1320799" y="2453588"/>
            <a:ext cx="10255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СПАСИБО ЗА ВНИМАНИЕ !</a:t>
            </a:r>
            <a:endParaRPr lang="ru-RU" sz="5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570</Words>
  <Application>Microsoft Office PowerPoint</Application>
  <PresentationFormat>Произвольный</PresentationFormat>
  <Paragraphs>122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ПОДДЕРЖКИ БИЗНЕСА, УЛУЧШЕНИЯ ИНВЕСТИЦИОННОГО КЛИМАТА И ПЛАНАХ НА 2025 ГОД НА ТЕРРИТОРИИ КЕМСКОГО МУНИЦИПАЛЬНОГО РАЙОНА</dc:title>
  <dc:creator>Тимофей Голянский</dc:creator>
  <cp:lastModifiedBy>Кирилл Ломакин</cp:lastModifiedBy>
  <cp:revision>114</cp:revision>
  <cp:lastPrinted>2025-06-09T09:48:49Z</cp:lastPrinted>
  <dcterms:created xsi:type="dcterms:W3CDTF">2025-02-10T18:01:29Z</dcterms:created>
  <dcterms:modified xsi:type="dcterms:W3CDTF">2025-06-11T09:36:44Z</dcterms:modified>
</cp:coreProperties>
</file>